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60" r:id="rId3"/>
    <p:sldId id="262" r:id="rId4"/>
    <p:sldId id="261" r:id="rId5"/>
    <p:sldId id="263" r:id="rId6"/>
    <p:sldId id="272" r:id="rId7"/>
    <p:sldId id="264" r:id="rId8"/>
    <p:sldId id="265" r:id="rId9"/>
    <p:sldId id="266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4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6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8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7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2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2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0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2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78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329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7548-8E41-4D63-B208-AF2C8EB7E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Образовательный робототехнический комплекс для обучения студентов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29B9E-6EFC-41CE-94BB-19C8AAD6B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1564" y="5592261"/>
            <a:ext cx="2475611" cy="789489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Автор: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Лебедева Екатерина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8194" r="3750" b="11250"/>
          <a:stretch/>
        </p:blipFill>
        <p:spPr>
          <a:xfrm>
            <a:off x="4372872" y="1946350"/>
            <a:ext cx="3435659" cy="3033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Преимущества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111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Лидар и Ультразвуковой </a:t>
            </a:r>
            <a:r>
              <a:rPr lang="ru-RU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датчик</a:t>
            </a:r>
            <a:endParaRPr lang="ru-RU" b="1" i="0" dirty="0">
              <a:solidFill>
                <a:schemeClr val="accent3">
                  <a:lumMod val="5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268CE-B864-4E91-9701-5A36F1BEF12A}"/>
              </a:ext>
            </a:extLst>
          </p:cNvPr>
          <p:cNvSpPr txBox="1"/>
          <p:nvPr/>
        </p:nvSpPr>
        <p:spPr>
          <a:xfrm>
            <a:off x="802968" y="2579605"/>
            <a:ext cx="37976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Особенность конструкции не позволяет лидару сканировать окружающее пространство на 360 градусов - ему мешает манипулятор. Поэтому, для нивелирования пробела в 20% (72 градуса) применяется ультразвуковой датчик-дальномер. </a:t>
            </a:r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19861" r="5139" b="13888"/>
          <a:stretch/>
        </p:blipFill>
        <p:spPr>
          <a:xfrm>
            <a:off x="7386102" y="3342338"/>
            <a:ext cx="4576993" cy="35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421A2-0E86-460F-8674-DB33D69BEC42}"/>
              </a:ext>
            </a:extLst>
          </p:cNvPr>
          <p:cNvSpPr txBox="1"/>
          <p:nvPr/>
        </p:nvSpPr>
        <p:spPr>
          <a:xfrm>
            <a:off x="0" y="291760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solidFill>
                  <a:schemeClr val="accent1">
                    <a:lumMod val="50000"/>
                  </a:schemeClr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84897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567E98-35C6-46FD-BE82-5282EDFAA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4" r="17284"/>
          <a:stretch/>
        </p:blipFill>
        <p:spPr>
          <a:xfrm>
            <a:off x="2530876" y="23896"/>
            <a:ext cx="4269997" cy="6810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-apple-system"/>
              </a:rPr>
              <a:t>робот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551631-0693-439D-A662-CE397AC9C077}"/>
              </a:ext>
            </a:extLst>
          </p:cNvPr>
          <p:cNvSpPr txBox="1"/>
          <p:nvPr/>
        </p:nvSpPr>
        <p:spPr>
          <a:xfrm>
            <a:off x="933731" y="2228671"/>
            <a:ext cx="451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Что это такое?</a:t>
            </a:r>
          </a:p>
          <a:p>
            <a:pPr algn="l"/>
            <a:r>
              <a:rPr lang="ru-RU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Образовательный робот для обучения студентов работе с дистрибутивом Linux и платформой ROS.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D6947-D6AB-4505-9094-5C2E000E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73" y="0"/>
            <a:ext cx="514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-apple-system"/>
              </a:rPr>
              <a:t>Операционная система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3D877-0024-468D-BFEB-FA2CF914B1A5}"/>
              </a:ext>
            </a:extLst>
          </p:cNvPr>
          <p:cNvSpPr txBox="1"/>
          <p:nvPr/>
        </p:nvSpPr>
        <p:spPr>
          <a:xfrm>
            <a:off x="808264" y="2210273"/>
            <a:ext cx="10575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Работа с Linux</a:t>
            </a:r>
          </a:p>
          <a:p>
            <a:pPr algn="l"/>
            <a:r>
              <a:rPr lang="ru-RU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Робот даёт возможность начать работу с одним из самых распространённых дистрибутивов Linux - </a:t>
            </a:r>
            <a:r>
              <a:rPr lang="ru-RU" i="0" dirty="0" err="1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Ubuntu</a:t>
            </a:r>
            <a:r>
              <a:rPr lang="ru-RU" i="0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.</a:t>
            </a:r>
            <a:endParaRPr lang="ru-RU" i="0" dirty="0">
              <a:solidFill>
                <a:schemeClr val="accent3">
                  <a:lumMod val="50000"/>
                </a:schemeClr>
              </a:solidFill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1FE57-D8E7-4AF1-B3AA-B3B0A3E75425}"/>
              </a:ext>
            </a:extLst>
          </p:cNvPr>
          <p:cNvSpPr txBox="1"/>
          <p:nvPr/>
        </p:nvSpPr>
        <p:spPr>
          <a:xfrm>
            <a:off x="823754" y="3040118"/>
            <a:ext cx="4591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ROS (Robot Operating System)</a:t>
            </a:r>
          </a:p>
          <a:p>
            <a:pPr algn="just"/>
            <a:r>
              <a:rPr lang="ru-RU" i="0" dirty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Операционная система для роботов – фреймворк предназначенный для программирования роботов (создания программного обеспечения). </a:t>
            </a:r>
          </a:p>
        </p:txBody>
      </p:sp>
      <p:pic>
        <p:nvPicPr>
          <p:cNvPr id="1026" name="Picture 2" descr="noetic">
            <a:extLst>
              <a:ext uri="{FF2B5EF4-FFF2-40B4-BE49-F238E27FC236}">
                <a16:creationId xmlns:a16="http://schemas.microsoft.com/office/drawing/2014/main" id="{64EC335B-A169-4033-ADBF-AE081E47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15" y="3040118"/>
            <a:ext cx="2810084" cy="36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A7072-CCB9-4B07-8BB6-D0D4D2808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003" y="3313331"/>
            <a:ext cx="2855375" cy="33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0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Особенности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49015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Плата собственной разработки</a:t>
            </a:r>
          </a:p>
          <a:p>
            <a:pPr algn="l"/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Мозг робота. Отвечает за следующие функции: управление двигателями, обработка данных с датчиков, взаимодействие с контроллерами, питание робота.</a:t>
            </a:r>
            <a:b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Управление реализовано на микроконтроллере семейства STM32F4. В зависимости от набора, для обработки данных применяется либо </a:t>
            </a:r>
            <a:r>
              <a:rPr lang="ru-RU" b="0" i="0" dirty="0" err="1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Raspberry</a:t>
            </a:r>
            <a:r>
              <a:rPr lang="ru-RU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Pi 4, либо </a:t>
            </a:r>
            <a:r>
              <a:rPr lang="ru-RU" b="0" i="0" dirty="0" err="1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Jetson</a:t>
            </a:r>
            <a:r>
              <a:rPr lang="ru-RU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 </a:t>
            </a: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Nano Orin.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C02E1-4C55-4294-9479-77AECBAC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48745" y="1511741"/>
            <a:ext cx="4920143" cy="57723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6650">
            <a:off x="7008680" y="2728780"/>
            <a:ext cx="3600269" cy="9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Особенности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10344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Батарея</a:t>
            </a:r>
          </a:p>
          <a:p>
            <a:pPr algn="l"/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Дл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я питания используется аккумулятора с разъёмом (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xt-60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) от 12 до 32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V </a:t>
            </a:r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и от ??? до 30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A.</a:t>
            </a:r>
          </a:p>
          <a:p>
            <a:r>
              <a:rPr lang="ru-RU" dirty="0" smtClean="0">
                <a:solidFill>
                  <a:schemeClr val="accent3">
                    <a:lumMod val="50000"/>
                  </a:schemeClr>
                </a:solidFill>
                <a:latin typeface="-apple-system"/>
              </a:rPr>
              <a:t>Это позволяет использовать любые аккумуляторы с подходящим разъёмом.</a:t>
            </a:r>
            <a:endParaRPr lang="ru-RU" b="0" i="0" dirty="0">
              <a:solidFill>
                <a:schemeClr val="accent3">
                  <a:lumMod val="50000"/>
                </a:schemeClr>
              </a:solidFill>
              <a:effectLst/>
              <a:latin typeface="-apple-syste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3" y="3764520"/>
            <a:ext cx="8235765" cy="22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4"/>
          <a:stretch/>
        </p:blipFill>
        <p:spPr>
          <a:xfrm>
            <a:off x="0" y="3481282"/>
            <a:ext cx="3172570" cy="337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Особенности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1034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Большой </a:t>
            </a:r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потенциал и обширные возможности</a:t>
            </a:r>
          </a:p>
          <a:p>
            <a:pPr algn="l"/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На роботе можно управлять </a:t>
            </a:r>
            <a:r>
              <a:rPr lang="en-US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5 </a:t>
            </a:r>
            <a:r>
              <a:rPr lang="ru-RU" b="0" i="0" dirty="0" err="1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звеным</a:t>
            </a:r>
            <a:r>
              <a:rPr lang="ru-RU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 манипулятором</a:t>
            </a: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, отслеживать адометрию, ориентироваться в помещениях, запускать алгоритмы картографирования и машинного зрения и другие популярные пакеты ROS.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6"/>
          <a:stretch/>
        </p:blipFill>
        <p:spPr>
          <a:xfrm>
            <a:off x="7073267" y="3410602"/>
            <a:ext cx="4532243" cy="143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Особенности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787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Образовательные </a:t>
            </a:r>
            <a:r>
              <a:rPr lang="ru-RU" b="1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материалы</a:t>
            </a:r>
            <a:endParaRPr lang="ru-RU" b="1" i="0" dirty="0">
              <a:solidFill>
                <a:schemeClr val="accent3">
                  <a:lumMod val="50000"/>
                </a:schemeClr>
              </a:solidFill>
              <a:effectLst/>
              <a:latin typeface="-apple-system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57772"/>
              </p:ext>
            </p:extLst>
          </p:nvPr>
        </p:nvGraphicFramePr>
        <p:xfrm>
          <a:off x="1878066" y="2577935"/>
          <a:ext cx="8425272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15">
                  <a:extLst>
                    <a:ext uri="{9D8B030D-6E8A-4147-A177-3AD203B41FA5}">
                      <a16:colId xmlns:a16="http://schemas.microsoft.com/office/drawing/2014/main" val="2219873964"/>
                    </a:ext>
                  </a:extLst>
                </a:gridCol>
                <a:gridCol w="7474857">
                  <a:extLst>
                    <a:ext uri="{9D8B030D-6E8A-4147-A177-3AD203B41FA5}">
                      <a16:colId xmlns:a16="http://schemas.microsoft.com/office/drawing/2014/main" val="1812625342"/>
                    </a:ext>
                  </a:extLst>
                </a:gridCol>
              </a:tblGrid>
              <a:tr h="15266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effectLst/>
                        </a:rPr>
                        <a:t>Номер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Назначение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84820087"/>
                  </a:ext>
                </a:extLst>
              </a:tr>
              <a:tr h="2439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1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Лабораторная №1 - Работа с ПО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02979881"/>
                  </a:ext>
                </a:extLst>
              </a:tr>
              <a:tr h="2439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2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Лабораторная №2 - Первый запуск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43826251"/>
                  </a:ext>
                </a:extLst>
              </a:tr>
              <a:tr h="260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3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Лабораторная №3 - Работа с манипулятором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86127198"/>
                  </a:ext>
                </a:extLst>
              </a:tr>
              <a:tr h="3448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4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Лабораторная №4 - Интерфейсы передачи данных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746957605"/>
                  </a:ext>
                </a:extLst>
              </a:tr>
              <a:tr h="4457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5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Лабораторная №5 - Управление движением робота при помощи джойстика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46928616"/>
                  </a:ext>
                </a:extLst>
              </a:tr>
              <a:tr h="3448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6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Лабораторная №6 - Управление моторами и движением робота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83570134"/>
                  </a:ext>
                </a:extLst>
              </a:tr>
              <a:tr h="260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7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Лабораторная №7 - Создание своей ноды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76356290"/>
                  </a:ext>
                </a:extLst>
              </a:tr>
              <a:tr h="2604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8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Лабораторная №8 - Начало работы с Linux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80863739"/>
                  </a:ext>
                </a:extLst>
              </a:tr>
              <a:tr h="26043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effectLst/>
                        </a:rPr>
                        <a:t>9</a:t>
                      </a:r>
                      <a:endParaRPr lang="ru-RU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/>
                        </a:rPr>
                        <a:t>Лабораторная №9 - Начало работы с ROS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43347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16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Преимущества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C189-2058-4E89-BDBA-4A996201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857512" y="2523512"/>
            <a:ext cx="4953699" cy="371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A2FA4-6D1F-4081-B600-C80DAC0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7" r="21246" b="8070"/>
          <a:stretch/>
        </p:blipFill>
        <p:spPr>
          <a:xfrm rot="16200000">
            <a:off x="1468903" y="2163667"/>
            <a:ext cx="3225429" cy="6163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6" y="2210273"/>
            <a:ext cx="8909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Модульность манипулятора</a:t>
            </a:r>
          </a:p>
          <a:p>
            <a:pPr algn="l"/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Сменные схваты позволяют познакомится с различными приводами (пневматический, электрический) и схватами (жёсткие и мягкие).</a:t>
            </a:r>
            <a:b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Получить опыт работы с полноценным </a:t>
            </a:r>
            <a:r>
              <a:rPr lang="ru-RU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пятизвенным </a:t>
            </a: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манипулятором и решением задач прямой и обратной кинематики.</a:t>
            </a:r>
          </a:p>
        </p:txBody>
      </p:sp>
    </p:spTree>
    <p:extLst>
      <p:ext uri="{BB962C8B-B14F-4D97-AF65-F5344CB8AC3E}">
        <p14:creationId xmlns:p14="http://schemas.microsoft.com/office/powerpoint/2010/main" val="361001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FEF3-9966-4BD3-9081-02EEDDB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effectLst/>
                <a:latin typeface="-apple-system"/>
              </a:rPr>
              <a:t>Преимущества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AE861-C60C-441A-92EC-B501674DA9D9}"/>
              </a:ext>
            </a:extLst>
          </p:cNvPr>
          <p:cNvSpPr txBox="1"/>
          <p:nvPr/>
        </p:nvSpPr>
        <p:spPr>
          <a:xfrm>
            <a:off x="802967" y="2210273"/>
            <a:ext cx="5490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Omni-колёса</a:t>
            </a:r>
          </a:p>
          <a:p>
            <a:pPr algn="l"/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Большинство наборов для сборки образовательных роботов включают в себя колёса стандартной конструкции. Редкие наборы если и имеют в своём составе omni-колёса (всенаправленные колёса), то </a:t>
            </a:r>
            <a:r>
              <a:rPr lang="ru-RU" b="0" i="0" dirty="0" smtClean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только 3.</a:t>
            </a: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/>
            </a:r>
            <a:b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В нашем наборе присутствуют 4 omni-колеса. В отличие от конфигурации с тремя колёсами, четырёхколесный имеет возможность развить более высокую скорость перемещения при тех же двигателях.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EDF08-B31C-4DF7-8E70-8AAFECFF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02" y="833551"/>
            <a:ext cx="5796498" cy="602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05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254</TotalTime>
  <Words>411</Words>
  <Application>Microsoft Office PowerPoint</Application>
  <PresentationFormat>Широкоэкранный</PresentationFormat>
  <Paragraphs>53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-apple-system</vt:lpstr>
      <vt:lpstr>Corbel</vt:lpstr>
      <vt:lpstr>Gill Sans MT</vt:lpstr>
      <vt:lpstr>Wingdings 2</vt:lpstr>
      <vt:lpstr>Dividend</vt:lpstr>
      <vt:lpstr>Образовательный робототехнический комплекс для обучения студентов</vt:lpstr>
      <vt:lpstr>робот</vt:lpstr>
      <vt:lpstr>Операционная система</vt:lpstr>
      <vt:lpstr>Особенности</vt:lpstr>
      <vt:lpstr>Особенности</vt:lpstr>
      <vt:lpstr>Особенности</vt:lpstr>
      <vt:lpstr>Особенности</vt:lpstr>
      <vt:lpstr>Преимущества</vt:lpstr>
      <vt:lpstr>Преимущества</vt:lpstr>
      <vt:lpstr>Преимущества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Катя Лебедева</dc:creator>
  <cp:lastModifiedBy>astro_0</cp:lastModifiedBy>
  <cp:revision>21</cp:revision>
  <dcterms:created xsi:type="dcterms:W3CDTF">2024-10-07T09:42:39Z</dcterms:created>
  <dcterms:modified xsi:type="dcterms:W3CDTF">2024-10-15T13:25:48Z</dcterms:modified>
</cp:coreProperties>
</file>